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wmf" ContentType="image/x-wmf"/>
  <Override PartName="/ppt/media/image58.png" ContentType="image/png"/>
  <Override PartName="/ppt/media/image20.wmf" ContentType="image/x-wmf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34.png" ContentType="image/png"/>
  <Override PartName="/ppt/media/image27.png" ContentType="image/png"/>
  <Override PartName="/ppt/media/image3.wmf" ContentType="image/x-wmf"/>
  <Override PartName="/ppt/media/image28.png" ContentType="image/png"/>
  <Override PartName="/ppt/media/image4.wmf" ContentType="image/x-wmf"/>
  <Override PartName="/ppt/media/image29.png" ContentType="image/png"/>
  <Override PartName="/ppt/media/image5.wmf" ContentType="image/x-wmf"/>
  <Override PartName="/ppt/media/image6.wmf" ContentType="image/x-wmf"/>
  <Override PartName="/ppt/media/image40.png" ContentType="image/png"/>
  <Override PartName="/ppt/media/image25.png" ContentType="image/png"/>
  <Override PartName="/ppt/media/image1.wmf" ContentType="image/x-wmf"/>
  <Override PartName="/ppt/media/image10.wmf" ContentType="image/x-wmf"/>
  <Override PartName="/ppt/media/image12.jpeg" ContentType="image/jpeg"/>
  <Override PartName="/ppt/media/image7.wmf" ContentType="image/x-wmf"/>
  <Override PartName="/ppt/media/image41.png" ContentType="image/png"/>
  <Override PartName="/ppt/media/image26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13.png" ContentType="image/png"/>
  <Override PartName="/ppt/media/image11.wmf" ContentType="image/x-wmf"/>
  <Override PartName="/ppt/media/image50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9.png" ContentType="image/png"/>
  <Override PartName="/ppt/media/image18.png" ContentType="image/png"/>
  <Override PartName="/ppt/media/image44.png" ContentType="image/png"/>
  <Override PartName="/ppt/media/image56.png" ContentType="image/png"/>
  <Override PartName="/ppt/media/image45.png" ContentType="image/png"/>
  <Override PartName="/ppt/media/image57.png" ContentType="image/png"/>
  <Override PartName="/ppt/media/image43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2.png" ContentType="image/png"/>
  <Override PartName="/ppt/media/image8.wmf" ContentType="image/x-wmf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A86A8-75EF-4495-A2C0-CDEE82CD08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3B4A63-C788-4581-99AF-17C0D89DBB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072AA2-1281-4E3A-9193-3E5FAB46B5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A506D3-048F-4B83-B04E-2A939E4F2A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DE02A4D-37E5-4727-8D41-AE48169A22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79CB37-BDF4-40FD-B314-7140E03C158A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34920CE-E4ED-43B4-B9A5-12484617330E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601B11-F335-481F-B84C-6E013C129935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1DAC7D6-C99A-487F-B1E5-8154B353849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C529FE-AF78-4BEE-BD2C-1AD2A6D6F4EE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16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3DC121-C729-4492-95A8-3E12BBC4094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6E9638-26C2-4711-9826-351C33C39932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4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F16EA57-FF18-442A-B618-1C61C2F8AC2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822895D-B5A8-47FA-AE60-ADAEC8C685B3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4C79333-F9C1-400F-BC9A-D8670B1FBB16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33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BF32FAA-D8C4-455F-B6BD-CD2DACD86AB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176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3"/>
          <p:cNvSpPr/>
          <p:nvPr/>
        </p:nvSpPr>
        <p:spPr>
          <a:xfrm>
            <a:off x="4640400" y="299880"/>
            <a:ext cx="24411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</a:rPr>
              <a:t>DC Microgrid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9" name="Picture 4" descr=""/>
          <p:cNvPicPr/>
          <p:nvPr/>
        </p:nvPicPr>
        <p:blipFill>
          <a:blip r:embed="rId1"/>
          <a:stretch/>
        </p:blipFill>
        <p:spPr>
          <a:xfrm>
            <a:off x="0" y="10731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" name="Picture 4" descr=""/>
          <p:cNvPicPr/>
          <p:nvPr/>
        </p:nvPicPr>
        <p:blipFill>
          <a:blip r:embed="rId1"/>
          <a:stretch/>
        </p:blipFill>
        <p:spPr>
          <a:xfrm>
            <a:off x="3971880" y="246708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3" name="Picture 4" descr=""/>
          <p:cNvPicPr/>
          <p:nvPr/>
        </p:nvPicPr>
        <p:blipFill>
          <a:blip r:embed="rId1"/>
          <a:stretch/>
        </p:blipFill>
        <p:spPr>
          <a:xfrm>
            <a:off x="3629160" y="2514600"/>
            <a:ext cx="4246560" cy="3179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88" descr=""/>
          <p:cNvPicPr/>
          <p:nvPr/>
        </p:nvPicPr>
        <p:blipFill>
          <a:blip r:embed="rId1"/>
          <a:stretch/>
        </p:blipFill>
        <p:spPr>
          <a:xfrm>
            <a:off x="2057400" y="685800"/>
            <a:ext cx="7999920" cy="6315480"/>
          </a:xfrm>
          <a:prstGeom prst="rect">
            <a:avLst/>
          </a:prstGeom>
          <a:ln w="0">
            <a:noFill/>
          </a:ln>
        </p:spPr>
      </p:pic>
      <p:sp>
        <p:nvSpPr>
          <p:cNvPr id="75" name="TextBox 89"/>
          <p:cNvSpPr/>
          <p:nvPr/>
        </p:nvSpPr>
        <p:spPr>
          <a:xfrm>
            <a:off x="511200" y="228600"/>
            <a:ext cx="65743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piVals = P_DG + deltaP_DG * rand(1, numOfDGs) - 1/2 * deltaP_DG;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Consolas;Courier"/>
              </a:rPr>
              <a:t>plVals = P_Line + deltaP_Line * rand(1, numOfLines) - 1/2 * deltaP_Line;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Rectangle 90"/>
          <p:cNvSpPr/>
          <p:nvPr/>
        </p:nvSpPr>
        <p:spPr>
          <a:xfrm rot="21535200">
            <a:off x="5403600" y="3051360"/>
            <a:ext cx="384120" cy="33552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95" descr=""/>
          <p:cNvPicPr/>
          <p:nvPr/>
        </p:nvPicPr>
        <p:blipFill>
          <a:blip r:embed="rId1"/>
          <a:stretch/>
        </p:blipFill>
        <p:spPr>
          <a:xfrm>
            <a:off x="7027920" y="360"/>
            <a:ext cx="4629600" cy="685656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96" descr=""/>
          <p:cNvPicPr/>
          <p:nvPr/>
        </p:nvPicPr>
        <p:blipFill>
          <a:blip r:embed="rId2"/>
          <a:stretch/>
        </p:blipFill>
        <p:spPr>
          <a:xfrm>
            <a:off x="238320" y="53640"/>
            <a:ext cx="5247000" cy="306792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97" descr=""/>
          <p:cNvPicPr/>
          <p:nvPr/>
        </p:nvPicPr>
        <p:blipFill>
          <a:blip r:embed="rId3"/>
          <a:stretch/>
        </p:blipFill>
        <p:spPr>
          <a:xfrm>
            <a:off x="85320" y="3019680"/>
            <a:ext cx="5400000" cy="269424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98" descr=""/>
          <p:cNvPicPr/>
          <p:nvPr/>
        </p:nvPicPr>
        <p:blipFill>
          <a:blip r:embed="rId4"/>
          <a:stretch/>
        </p:blipFill>
        <p:spPr>
          <a:xfrm>
            <a:off x="152640" y="5715000"/>
            <a:ext cx="6247080" cy="138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3" descr=""/>
          <p:cNvPicPr/>
          <p:nvPr/>
        </p:nvPicPr>
        <p:blipFill>
          <a:blip r:embed="rId1"/>
          <a:stretch/>
        </p:blipFill>
        <p:spPr>
          <a:xfrm>
            <a:off x="-95400" y="115884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 5" descr=""/>
          <p:cNvPicPr/>
          <p:nvPr/>
        </p:nvPicPr>
        <p:blipFill>
          <a:blip r:embed="rId1"/>
          <a:stretch/>
        </p:blipFill>
        <p:spPr>
          <a:xfrm>
            <a:off x="0" y="1233000"/>
            <a:ext cx="12191040" cy="606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495720" y="1371600"/>
            <a:ext cx="5447160" cy="430416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7086600" y="186732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3924720" y="1828800"/>
            <a:ext cx="5447160" cy="430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2748240" cy="22856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3195360" y="16002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9144000" y="15112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99" name="" descr=""/>
          <p:cNvPicPr/>
          <p:nvPr/>
        </p:nvPicPr>
        <p:blipFill>
          <a:blip r:embed="rId4"/>
          <a:stretch/>
        </p:blipFill>
        <p:spPr>
          <a:xfrm>
            <a:off x="457200" y="1600200"/>
            <a:ext cx="2626200" cy="2184480"/>
          </a:xfrm>
          <a:prstGeom prst="rect">
            <a:avLst/>
          </a:prstGeom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5"/>
          <a:stretch/>
        </p:blipFill>
        <p:spPr>
          <a:xfrm>
            <a:off x="228600" y="4191480"/>
            <a:ext cx="2930400" cy="243756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6"/>
          <a:stretch/>
        </p:blipFill>
        <p:spPr>
          <a:xfrm rot="15000">
            <a:off x="9258480" y="4120920"/>
            <a:ext cx="2851200" cy="237168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7"/>
          <a:stretch/>
        </p:blipFill>
        <p:spPr>
          <a:xfrm>
            <a:off x="6167160" y="4114800"/>
            <a:ext cx="2747880" cy="2285640"/>
          </a:xfrm>
          <a:prstGeom prst="rect">
            <a:avLst/>
          </a:prstGeom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8"/>
          <a:stretch/>
        </p:blipFill>
        <p:spPr>
          <a:xfrm>
            <a:off x="3200400" y="4254480"/>
            <a:ext cx="2579760" cy="214596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9"/>
          <a:stretch/>
        </p:blipFill>
        <p:spPr>
          <a:xfrm>
            <a:off x="7086600" y="2348640"/>
            <a:ext cx="1847880" cy="1537200"/>
          </a:xfrm>
          <a:prstGeom prst="rect">
            <a:avLst/>
          </a:prstGeom>
          <a:ln w="0">
            <a:noFill/>
          </a:ln>
        </p:spPr>
      </p:pic>
      <p:pic>
        <p:nvPicPr>
          <p:cNvPr id="105" name="" descr=""/>
          <p:cNvPicPr/>
          <p:nvPr/>
        </p:nvPicPr>
        <p:blipFill>
          <a:blip r:embed="rId10"/>
          <a:stretch/>
        </p:blipFill>
        <p:spPr>
          <a:xfrm>
            <a:off x="7543800" y="5106960"/>
            <a:ext cx="1555200" cy="1293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1"/>
          <a:stretch/>
        </p:blipFill>
        <p:spPr>
          <a:xfrm>
            <a:off x="-305640" y="102780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/>
          <p:nvPr/>
        </p:nvSpPr>
        <p:spPr>
          <a:xfrm>
            <a:off x="2514600" y="330120"/>
            <a:ext cx="58208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4343400" y="630720"/>
            <a:ext cx="62352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5282640" y="91440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652480" y="4042440"/>
            <a:ext cx="3290760" cy="2884680"/>
          </a:xfrm>
          <a:prstGeom prst="rect">
            <a:avLst/>
          </a:prstGeom>
          <a:ln w="0">
            <a:noFill/>
          </a:ln>
        </p:spPr>
      </p:pic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754960" y="4114800"/>
            <a:ext cx="3388680" cy="2812320"/>
          </a:xfrm>
          <a:prstGeom prst="rect">
            <a:avLst/>
          </a:prstGeom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9144000" y="1270080"/>
            <a:ext cx="3047760" cy="264852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4"/>
          <a:stretch/>
        </p:blipFill>
        <p:spPr>
          <a:xfrm>
            <a:off x="5943600" y="1338120"/>
            <a:ext cx="2971440" cy="2547720"/>
          </a:xfrm>
          <a:prstGeom prst="rect">
            <a:avLst/>
          </a:prstGeom>
          <a:ln w="0">
            <a:noFill/>
          </a:ln>
        </p:spPr>
      </p:pic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2971800" y="1303920"/>
            <a:ext cx="2971440" cy="2581920"/>
          </a:xfrm>
          <a:prstGeom prst="rect">
            <a:avLst/>
          </a:prstGeom>
          <a:ln w="0"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0" y="1303560"/>
            <a:ext cx="2971440" cy="2582280"/>
          </a:xfrm>
          <a:prstGeom prst="rect">
            <a:avLst/>
          </a:prstGeom>
          <a:ln w="0">
            <a:noFill/>
          </a:ln>
        </p:spPr>
      </p:pic>
      <p:sp>
        <p:nvSpPr>
          <p:cNvPr id="115" name=""/>
          <p:cNvSpPr/>
          <p:nvPr/>
        </p:nvSpPr>
        <p:spPr>
          <a:xfrm>
            <a:off x="81360" y="0"/>
            <a:ext cx="4033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28600" y="4572000"/>
            <a:ext cx="13874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Zoomed in: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915400" y="137160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8915400" y="4114800"/>
            <a:ext cx="2793960" cy="2324160"/>
          </a:xfrm>
          <a:prstGeom prst="rect">
            <a:avLst/>
          </a:prstGeom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4800600" y="914400"/>
            <a:ext cx="74743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"/>
          <p:cNvSpPr/>
          <p:nvPr/>
        </p:nvSpPr>
        <p:spPr>
          <a:xfrm>
            <a:off x="4114800" y="558720"/>
            <a:ext cx="6372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3"/>
          <a:stretch/>
        </p:blipFill>
        <p:spPr>
          <a:xfrm>
            <a:off x="5943600" y="3661560"/>
            <a:ext cx="2742840" cy="228168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4"/>
          <a:stretch/>
        </p:blipFill>
        <p:spPr>
          <a:xfrm>
            <a:off x="5943600" y="1282680"/>
            <a:ext cx="2854800" cy="23745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2971800" y="1270080"/>
            <a:ext cx="2742840" cy="2281680"/>
          </a:xfrm>
          <a:prstGeom prst="rect">
            <a:avLst/>
          </a:prstGeom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2743200" y="203040"/>
            <a:ext cx="540936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6"/>
          <a:stretch/>
        </p:blipFill>
        <p:spPr>
          <a:xfrm>
            <a:off x="2971800" y="3657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7"/>
          <a:stretch/>
        </p:blipFill>
        <p:spPr>
          <a:xfrm>
            <a:off x="221040" y="4114800"/>
            <a:ext cx="2750400" cy="2287800"/>
          </a:xfrm>
          <a:prstGeom prst="rect">
            <a:avLst/>
          </a:prstGeom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8"/>
          <a:stretch/>
        </p:blipFill>
        <p:spPr>
          <a:xfrm>
            <a:off x="0" y="1371600"/>
            <a:ext cx="2742840" cy="228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3193200" y="1371600"/>
            <a:ext cx="2956680" cy="2437560"/>
          </a:xfrm>
          <a:prstGeom prst="rect">
            <a:avLst/>
          </a:prstGeom>
          <a:ln w="0">
            <a:noFill/>
          </a:ln>
        </p:spPr>
      </p:pic>
      <p:sp>
        <p:nvSpPr>
          <p:cNvPr id="130" name=""/>
          <p:cNvSpPr/>
          <p:nvPr/>
        </p:nvSpPr>
        <p:spPr>
          <a:xfrm>
            <a:off x="4800600" y="101592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3657600" y="66024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"/>
          <p:cNvSpPr/>
          <p:nvPr/>
        </p:nvSpPr>
        <p:spPr>
          <a:xfrm>
            <a:off x="261360" y="0"/>
            <a:ext cx="499608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3200040" cy="2511720"/>
          </a:xfrm>
          <a:prstGeom prst="rect">
            <a:avLst/>
          </a:prstGeom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2041200" y="355680"/>
            <a:ext cx="59594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3"/>
          <a:stretch/>
        </p:blipFill>
        <p:spPr>
          <a:xfrm>
            <a:off x="6172200" y="1379520"/>
            <a:ext cx="3054240" cy="254052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4"/>
          <a:stretch/>
        </p:blipFill>
        <p:spPr>
          <a:xfrm>
            <a:off x="9220320" y="1448280"/>
            <a:ext cx="2971440" cy="236196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5"/>
          <a:stretch/>
        </p:blipFill>
        <p:spPr>
          <a:xfrm>
            <a:off x="9372600" y="4515480"/>
            <a:ext cx="2971440" cy="2342160"/>
          </a:xfrm>
          <a:prstGeom prst="rect">
            <a:avLst/>
          </a:prstGeom>
          <a:ln w="0">
            <a:noFill/>
          </a:ln>
        </p:spPr>
      </p:pic>
      <p:pic>
        <p:nvPicPr>
          <p:cNvPr id="138" name="" descr=""/>
          <p:cNvPicPr/>
          <p:nvPr/>
        </p:nvPicPr>
        <p:blipFill>
          <a:blip r:embed="rId6"/>
          <a:stretch/>
        </p:blipFill>
        <p:spPr>
          <a:xfrm>
            <a:off x="628704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7"/>
          <a:stretch/>
        </p:blipFill>
        <p:spPr>
          <a:xfrm>
            <a:off x="3200400" y="4343400"/>
            <a:ext cx="2932920" cy="243972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8"/>
          <a:stretch/>
        </p:blipFill>
        <p:spPr>
          <a:xfrm>
            <a:off x="0" y="4343400"/>
            <a:ext cx="2742840" cy="240876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9"/>
          <a:stretch/>
        </p:blipFill>
        <p:spPr>
          <a:xfrm>
            <a:off x="-2671920" y="2514600"/>
            <a:ext cx="2747880" cy="2285640"/>
          </a:xfrm>
          <a:prstGeom prst="rect">
            <a:avLst/>
          </a:prstGeom>
          <a:ln w="0">
            <a:noFill/>
          </a:ln>
        </p:spPr>
      </p:pic>
      <p:sp>
        <p:nvSpPr>
          <p:cNvPr id="142" name=""/>
          <p:cNvSpPr/>
          <p:nvPr/>
        </p:nvSpPr>
        <p:spPr>
          <a:xfrm>
            <a:off x="75960" y="3944520"/>
            <a:ext cx="2210040" cy="85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With Con8New: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4572000" y="914400"/>
            <a:ext cx="3657600" cy="289512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253800" y="10188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</a:t>
            </a: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"/>
          <p:cNvSpPr txBox="1"/>
          <p:nvPr/>
        </p:nvSpPr>
        <p:spPr>
          <a:xfrm>
            <a:off x="9301320" y="0"/>
            <a:ext cx="2814480" cy="556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0.01;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8314920" y="914400"/>
            <a:ext cx="3572280" cy="2971800"/>
          </a:xfrm>
          <a:prstGeom prst="rect">
            <a:avLst/>
          </a:prstGeom>
          <a:ln w="0">
            <a:noFill/>
          </a:ln>
        </p:spPr>
      </p:pic>
      <p:sp>
        <p:nvSpPr>
          <p:cNvPr id="147" name=""/>
          <p:cNvSpPr/>
          <p:nvPr/>
        </p:nvSpPr>
        <p:spPr>
          <a:xfrm>
            <a:off x="4368600" y="559080"/>
            <a:ext cx="706140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8573040" y="4076280"/>
            <a:ext cx="3619080" cy="3010320"/>
          </a:xfrm>
          <a:prstGeom prst="rect">
            <a:avLst/>
          </a:prstGeom>
          <a:ln w="0">
            <a:noFill/>
          </a:ln>
        </p:spPr>
      </p:pic>
      <p:sp>
        <p:nvSpPr>
          <p:cNvPr id="149" name=""/>
          <p:cNvSpPr txBox="1"/>
          <p:nvPr/>
        </p:nvSpPr>
        <p:spPr>
          <a:xfrm>
            <a:off x="10515600" y="3519360"/>
            <a:ext cx="2733480" cy="55692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noAutofit/>
          </a:bodyPr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4"/>
          <a:stretch/>
        </p:blipFill>
        <p:spPr>
          <a:xfrm>
            <a:off x="4572000" y="4114800"/>
            <a:ext cx="3657600" cy="290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85800" y="1600200"/>
            <a:ext cx="4304880" cy="358092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6172200" y="1676880"/>
            <a:ext cx="4304880" cy="358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6" descr=""/>
          <p:cNvPicPr/>
          <p:nvPr/>
        </p:nvPicPr>
        <p:blipFill>
          <a:blip r:embed="rId1"/>
          <a:stretch/>
        </p:blipFill>
        <p:spPr>
          <a:xfrm>
            <a:off x="-500400" y="91656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Picture 4" descr=""/>
          <p:cNvPicPr/>
          <p:nvPr/>
        </p:nvPicPr>
        <p:blipFill>
          <a:blip r:embed="rId1"/>
          <a:stretch/>
        </p:blipFill>
        <p:spPr>
          <a:xfrm>
            <a:off x="3681360" y="188136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name="Picture 4" descr=""/>
          <p:cNvPicPr/>
          <p:nvPr/>
        </p:nvPicPr>
        <p:blipFill>
          <a:blip r:embed="rId1"/>
          <a:stretch/>
        </p:blipFill>
        <p:spPr>
          <a:xfrm>
            <a:off x="3614760" y="2347920"/>
            <a:ext cx="4961160" cy="372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" name="Picture 4" descr=""/>
          <p:cNvPicPr/>
          <p:nvPr/>
        </p:nvPicPr>
        <p:blipFill>
          <a:blip r:embed="rId1"/>
          <a:stretch/>
        </p:blipFill>
        <p:spPr>
          <a:xfrm>
            <a:off x="3429000" y="217188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Picture 4" descr=""/>
          <p:cNvPicPr/>
          <p:nvPr/>
        </p:nvPicPr>
        <p:blipFill>
          <a:blip r:embed="rId1"/>
          <a:stretch/>
        </p:blipFill>
        <p:spPr>
          <a:xfrm>
            <a:off x="3105360" y="2028960"/>
            <a:ext cx="5332680" cy="3999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160" cy="132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Picture 4" descr=""/>
          <p:cNvPicPr/>
          <p:nvPr/>
        </p:nvPicPr>
        <p:blipFill>
          <a:blip r:embed="rId1"/>
          <a:stretch/>
        </p:blipFill>
        <p:spPr>
          <a:xfrm>
            <a:off x="3809880" y="2514600"/>
            <a:ext cx="3961080" cy="297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787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2024-08-28T12:38:33Z</dcterms:created>
  <dc:creator>Mohammad Javad</dc:creator>
  <dc:description/>
  <dc:language>en-US</dc:language>
  <cp:lastModifiedBy/>
  <dcterms:modified xsi:type="dcterms:W3CDTF">2024-09-08T18:47:03Z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